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charts/style1.xml" ContentType="application/vnd.ms-office.chartstyl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charts/colors1.xml" ContentType="application/vnd.ms-office.chartcolorstyle+xml"/>
  <Override PartName="/ppt/charts/chart1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4" d="100"/>
          <a:sy n="104" d="100"/>
        </p:scale>
        <p:origin x="114" y="198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 /><Relationship Id="rId17" Type="http://schemas.openxmlformats.org/officeDocument/2006/relationships/tableStyles" Target="tableStyles.xml" /><Relationship Id="rId18" Type="http://schemas.openxmlformats.org/officeDocument/2006/relationships/viewProps" Target="viewProps.xml" /></Relationships>
</file>

<file path=ppt/charts/_rels/chart1.xml.rels><?xml version="1.0" encoding="UTF-8" standalone="yes"?><Relationships xmlns="http://schemas.openxmlformats.org/package/2006/relationships"><Relationship Id="rId1" Type="http://schemas.microsoft.com/office/2011/relationships/chartStyle" Target="style1.xml" /><Relationship Id="rId2" Type="http://schemas.microsoft.com/office/2011/relationships/chartColorStyle" Target="colors1.xml" /><Relationship Id="rId3" Type="http://schemas.openxmlformats.org/officeDocument/2006/relationships/package" Target="../embeddings/Microsoft_Excel_Worksheet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>
  <c:date1904 val="0"/>
  <c:lang val="fr-FR"/>
  <c:roundedCorners val="0"/>
  <mc:AlternateContent>
    <mc:Choice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50" b="0" i="0" u="none" strike="noStrike" spc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Notices à </a:t>
            </a:r>
            <a:r>
              <a:rPr lang="en-US"/>
              <a:t>vérifier</a:t>
            </a:r>
            <a:endParaRPr lang="en-US"/>
          </a:p>
        </c:rich>
      </c:tx>
      <c:layout/>
      <c:overlay val="0"/>
      <c:spPr bwMode="auto"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50" b="0" i="0" u="none" strike="noStrike" spc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Erreurs</c:v>
                </c:pt>
              </c:strCache>
            </c:strRef>
          </c:tx>
          <c:dPt>
            <c:idx val="0"/>
            <c:bubble3D val="0"/>
            <c:spPr bwMode="auto"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 bwMode="auto"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 bwMode="auto">
              <a:prstGeom prst="rect">
                <a:avLst/>
              </a:prstGeom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 bwMode="auto"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LblPos val="bestFit"/>
              <c:layout>
                <c:manualLayout>
                  <c:x val="0.014244223763316006"/>
                  <c:y val="0.0023475740309217251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>
              <c:idx val="1"/>
              <c:dLblPos val="bestFit"/>
              <c:layout>
                <c:manualLayout>
                  <c:x val="-0.010273587433557102"/>
                  <c:y val="-0.0016620035198163781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>
              <c:idx val="2"/>
              <c:dLblPos val="bestFit"/>
              <c:layout>
                <c:manualLayout>
                  <c:x val="-0.039928710639380811"/>
                  <c:y val="0.0014027461792216766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>
              <c:idx val="3"/>
              <c:dLblPos val="bestFit"/>
              <c:layout>
                <c:manualLayout>
                  <c:x val="0.0076793623485960586"/>
                  <c:y val="-0.0069329357578845358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dLblPos val="bestFit"/>
            <c:leaderLines>
              <c:spPr bwMode="auto">
                <a:prstGeom prst="rect">
                  <a:avLst/>
                </a:prstGeom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showBubbleSize val="0"/>
            <c:showCatName val="0"/>
            <c:showLeaderLines val="1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</c:dLbls>
          <c:cat>
            <c:strRef>
              <c:f>Feuil1!$A$2:$A$5</c:f>
              <c:strCache>
                <c:ptCount val="4"/>
                <c:pt idx="0">
                  <c:v>UB</c:v>
                </c:pt>
                <c:pt idx="1">
                  <c:v>UBM</c:v>
                </c:pt>
                <c:pt idx="2">
                  <c:v xml:space="preserve">SC Po</c:v>
                </c:pt>
                <c:pt idx="3">
                  <c:v>INP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6848</c:v>
                </c:pt>
                <c:pt idx="1">
                  <c:v>4742</c:v>
                </c:pt>
                <c:pt idx="2">
                  <c:v>551</c:v>
                </c:pt>
                <c:pt idx="3">
                  <c:v>152</c:v>
                </c:pt>
              </c:numCache>
            </c:numRef>
          </c:val>
        </c:ser>
        <c:dLbls>
          <c:dLblPos val="bestFit"/>
          <c:showBubbleSize val="0"/>
          <c:showCatName val="0"/>
          <c:showLeaderLines val="1"/>
          <c:showLegendKey val="0"/>
          <c:showPercent val="0"/>
          <c:showSerName val="0"/>
          <c:showVal val="1"/>
        </c:dLbls>
        <c:firstSliceAng val="0"/>
      </c:pieChart>
      <c:spPr bwMode="auto">
        <a:prstGeom prst="rect">
          <a:avLst/>
        </a:prstGeom>
        <a:noFill/>
        <a:ln>
          <a:noFill/>
        </a:ln>
        <a:effectLst/>
      </c:spPr>
    </c:plotArea>
    <c:legend>
      <c:legendPos val="b"/>
      <c:layout/>
      <c:overlay val="0"/>
      <c:spPr bwMode="auto"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 bwMode="auto">
    <a:xfrm>
      <a:off x="6551721" y="1498739"/>
      <a:ext cx="5788241" cy="4208174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5"/>
</cs:chartStyle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emf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emf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1"/>
            <a:ext cx="6096000" cy="6858001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3232">
              <a:defRPr/>
            </a:pPr>
            <a:endParaRPr lang="fr-FR" sz="12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19111" y="853621"/>
            <a:ext cx="4660287" cy="226764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6819110" y="3736740"/>
            <a:ext cx="3848889" cy="152106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907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CLIQUEZ POUR MODIFIER LE STYLE DES SOUS-TITRES DU MASQUE</a:t>
            </a:r>
            <a:endParaRPr lang="en-US"/>
          </a:p>
        </p:txBody>
      </p:sp>
      <p:cxnSp>
        <p:nvCxnSpPr>
          <p:cNvPr id="9" name="Connecteur droit 8"/>
          <p:cNvCxnSpPr>
            <a:cxnSpLocks/>
          </p:cNvCxnSpPr>
          <p:nvPr userDrawn="1"/>
        </p:nvCxnSpPr>
        <p:spPr bwMode="auto">
          <a:xfrm>
            <a:off x="7001422" y="3429000"/>
            <a:ext cx="953205" cy="0"/>
          </a:xfrm>
          <a:prstGeom prst="line">
            <a:avLst/>
          </a:prstGeom>
          <a:ln w="38100">
            <a:solidFill>
              <a:srgbClr val="009D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cxnSpLocks/>
          </p:cNvCxnSpPr>
          <p:nvPr userDrawn="1"/>
        </p:nvCxnSpPr>
        <p:spPr bwMode="auto">
          <a:xfrm>
            <a:off x="7922299" y="3429000"/>
            <a:ext cx="953205" cy="0"/>
          </a:xfrm>
          <a:prstGeom prst="line">
            <a:avLst/>
          </a:prstGeom>
          <a:ln w="38100">
            <a:solidFill>
              <a:srgbClr val="453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 userDrawn="1"/>
        </p:nvSpPr>
        <p:spPr bwMode="auto">
          <a:xfrm>
            <a:off x="722889" y="2705763"/>
            <a:ext cx="4650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fr-FR" sz="2400">
                <a:solidFill>
                  <a:srgbClr val="FFFFFF"/>
                </a:solidFill>
              </a:rPr>
              <a:t>Réseau des bibliothèques universitaires de Bordeaux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1" y="0"/>
            <a:ext cx="7374057" cy="68580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7650163" y="158128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7831230" y="3676519"/>
            <a:ext cx="3032263" cy="23188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D8F7247-D314-4D3E-B329-D2F54F1A8147}" type="datetime1">
              <a:rPr lang="fr-FR"/>
              <a:t/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grpSp>
        <p:nvGrpSpPr>
          <p:cNvPr id="10" name="Grouper 9"/>
          <p:cNvGrpSpPr/>
          <p:nvPr userDrawn="1"/>
        </p:nvGrpSpPr>
        <p:grpSpPr bwMode="auto">
          <a:xfrm>
            <a:off x="7831229" y="3429000"/>
            <a:ext cx="1874083" cy="0"/>
            <a:chOff x="6391173" y="3932330"/>
            <a:chExt cx="1405562" cy="0"/>
          </a:xfrm>
        </p:grpSpPr>
        <p:cxnSp>
          <p:nvCxnSpPr>
            <p:cNvPr id="11" name="Connecteur droit 10"/>
            <p:cNvCxnSpPr>
              <a:cxnSpLocks/>
            </p:cNvCxnSpPr>
            <p:nvPr userDrawn="1"/>
          </p:nvCxnSpPr>
          <p:spPr bwMode="auto">
            <a:xfrm>
              <a:off x="6391173" y="3932330"/>
              <a:ext cx="714904" cy="0"/>
            </a:xfrm>
            <a:prstGeom prst="line">
              <a:avLst/>
            </a:prstGeom>
            <a:ln w="38100">
              <a:solidFill>
                <a:srgbClr val="009DE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cxnSpLocks/>
            </p:cNvCxnSpPr>
            <p:nvPr userDrawn="1"/>
          </p:nvCxnSpPr>
          <p:spPr bwMode="auto">
            <a:xfrm>
              <a:off x="7081831" y="3932330"/>
              <a:ext cx="714904" cy="0"/>
            </a:xfrm>
            <a:prstGeom prst="line">
              <a:avLst/>
            </a:prstGeom>
            <a:ln w="38100">
              <a:solidFill>
                <a:srgbClr val="453A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4152" y="365127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84152" y="1825625"/>
            <a:ext cx="10515600" cy="43513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243942C-F911-4B73-98A4-1BF45E05ADE9}" type="datetime1">
              <a:rPr lang="fr-FR"/>
              <a:t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573614" y="1469346"/>
            <a:ext cx="953205" cy="0"/>
          </a:xfrm>
          <a:prstGeom prst="line">
            <a:avLst/>
          </a:prstGeom>
          <a:ln w="38100">
            <a:solidFill>
              <a:srgbClr val="009D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cxnSpLocks/>
          </p:cNvCxnSpPr>
          <p:nvPr userDrawn="1"/>
        </p:nvCxnSpPr>
        <p:spPr bwMode="auto">
          <a:xfrm>
            <a:off x="1494491" y="1469346"/>
            <a:ext cx="953205" cy="0"/>
          </a:xfrm>
          <a:prstGeom prst="line">
            <a:avLst/>
          </a:prstGeom>
          <a:ln w="38100">
            <a:solidFill>
              <a:srgbClr val="453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1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1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D4821EB-6D6C-4A84-A117-FE9E400364E9}" type="datetime1">
              <a:rPr lang="fr-FR"/>
              <a:t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grpSp>
        <p:nvGrpSpPr>
          <p:cNvPr id="10" name="Grouper 9"/>
          <p:cNvGrpSpPr/>
          <p:nvPr userDrawn="1"/>
        </p:nvGrpSpPr>
        <p:grpSpPr bwMode="auto">
          <a:xfrm rot="5400000">
            <a:off x="8725835" y="950661"/>
            <a:ext cx="1054172" cy="0"/>
            <a:chOff x="6391173" y="3932330"/>
            <a:chExt cx="1405562" cy="0"/>
          </a:xfrm>
        </p:grpSpPr>
        <p:cxnSp>
          <p:nvCxnSpPr>
            <p:cNvPr id="11" name="Connecteur droit 10"/>
            <p:cNvCxnSpPr>
              <a:cxnSpLocks/>
            </p:cNvCxnSpPr>
            <p:nvPr userDrawn="1"/>
          </p:nvCxnSpPr>
          <p:spPr bwMode="auto">
            <a:xfrm>
              <a:off x="6391173" y="3932330"/>
              <a:ext cx="714904" cy="0"/>
            </a:xfrm>
            <a:prstGeom prst="line">
              <a:avLst/>
            </a:prstGeom>
            <a:ln w="38100">
              <a:solidFill>
                <a:srgbClr val="009DE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cxnSpLocks/>
            </p:cNvCxnSpPr>
            <p:nvPr userDrawn="1"/>
          </p:nvCxnSpPr>
          <p:spPr bwMode="auto">
            <a:xfrm>
              <a:off x="7081831" y="3932330"/>
              <a:ext cx="714904" cy="0"/>
            </a:xfrm>
            <a:prstGeom prst="line">
              <a:avLst/>
            </a:prstGeom>
            <a:ln w="38100">
              <a:solidFill>
                <a:srgbClr val="453A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1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2" y="2"/>
            <a:ext cx="6323308" cy="6858001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3232">
              <a:defRPr/>
            </a:pPr>
            <a:endParaRPr lang="fr-FR" sz="1250">
              <a:solidFill>
                <a:srgbClr val="FFFFFF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47424" y="2640483"/>
            <a:ext cx="4367445" cy="1314196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2323D13-CABE-4724-A00D-DE8C4A688306}" type="datetime1">
              <a:rPr lang="fr-FR">
                <a:solidFill>
                  <a:srgbClr val="FFFFFF"/>
                </a:solidFill>
              </a:rPr>
              <a:t/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1" name="Titre 1"/>
          <p:cNvSpPr>
            <a:spLocks noGrp="1"/>
          </p:cNvSpPr>
          <p:nvPr>
            <p:ph type="ctrTitle"/>
          </p:nvPr>
        </p:nvSpPr>
        <p:spPr bwMode="auto">
          <a:xfrm>
            <a:off x="6809630" y="802168"/>
            <a:ext cx="4709709" cy="225491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2" name="Sous-titre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6809627" y="3800924"/>
            <a:ext cx="3780075" cy="2053255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907662"/>
                </a:solidFill>
              </a:defRPr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00"/>
            </a:lvl3pPr>
            <a:lvl4pPr marL="1234440" indent="0" algn="ctr">
              <a:buNone/>
              <a:defRPr sz="1450"/>
            </a:lvl4pPr>
            <a:lvl5pPr marL="1645920" indent="0" algn="ctr">
              <a:buNone/>
              <a:defRPr sz="1450"/>
            </a:lvl5pPr>
            <a:lvl6pPr marL="2057400" indent="0" algn="ctr">
              <a:buNone/>
              <a:defRPr sz="1450"/>
            </a:lvl6pPr>
            <a:lvl7pPr marL="2468880" indent="0" algn="ctr">
              <a:buNone/>
              <a:defRPr sz="1450"/>
            </a:lvl7pPr>
            <a:lvl8pPr marL="2880360" indent="0" algn="ctr">
              <a:buNone/>
              <a:defRPr sz="1450"/>
            </a:lvl8pPr>
            <a:lvl9pPr marL="3291840" indent="0" algn="ctr">
              <a:buNone/>
              <a:defRPr sz="1450"/>
            </a:lvl9pPr>
          </a:lstStyle>
          <a:p>
            <a:pPr>
              <a:defRPr/>
            </a:pPr>
            <a:r>
              <a:rPr lang="fr-FR"/>
              <a:t>CLIQUEZ POUR MODIFIER LE STYLE DES SOUS-TITRES DU MASQUE</a:t>
            </a:r>
            <a:endParaRPr/>
          </a:p>
        </p:txBody>
      </p:sp>
      <p:grpSp>
        <p:nvGrpSpPr>
          <p:cNvPr id="14" name="Grouper 13"/>
          <p:cNvGrpSpPr/>
          <p:nvPr userDrawn="1"/>
        </p:nvGrpSpPr>
        <p:grpSpPr bwMode="auto">
          <a:xfrm>
            <a:off x="6809627" y="3429000"/>
            <a:ext cx="1405563" cy="0"/>
            <a:chOff x="6391173" y="3932330"/>
            <a:chExt cx="1405562" cy="0"/>
          </a:xfrm>
        </p:grpSpPr>
        <p:cxnSp>
          <p:nvCxnSpPr>
            <p:cNvPr id="15" name="Connecteur droit 14"/>
            <p:cNvCxnSpPr>
              <a:cxnSpLocks/>
            </p:cNvCxnSpPr>
            <p:nvPr userDrawn="1"/>
          </p:nvCxnSpPr>
          <p:spPr bwMode="auto">
            <a:xfrm>
              <a:off x="6391173" y="3932330"/>
              <a:ext cx="714904" cy="0"/>
            </a:xfrm>
            <a:prstGeom prst="line">
              <a:avLst/>
            </a:prstGeom>
            <a:ln w="38100">
              <a:solidFill>
                <a:srgbClr val="009DE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cxnSpLocks/>
            </p:cNvCxnSpPr>
            <p:nvPr userDrawn="1"/>
          </p:nvCxnSpPr>
          <p:spPr bwMode="auto">
            <a:xfrm>
              <a:off x="7081831" y="3932330"/>
              <a:ext cx="714904" cy="0"/>
            </a:xfrm>
            <a:prstGeom prst="line">
              <a:avLst/>
            </a:prstGeom>
            <a:ln w="38100">
              <a:solidFill>
                <a:srgbClr val="453A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1282611" y="6192582"/>
            <a:ext cx="591975" cy="4646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rgbClr val="009DE0"/>
                </a:solidFill>
                <a:latin typeface="Arial"/>
                <a:ea typeface="Arial"/>
                <a:cs typeface="Arial"/>
              </a:defRPr>
            </a:lvl1pPr>
          </a:lstStyle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58928" y="245309"/>
            <a:ext cx="10515600" cy="589579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58927" y="1860606"/>
            <a:ext cx="11498055" cy="3978943"/>
          </a:xfrm>
        </p:spPr>
        <p:txBody>
          <a:bodyPr/>
          <a:lstStyle>
            <a:lvl1pPr indent="-372600">
              <a:spcBef>
                <a:spcPts val="2800"/>
              </a:spcBef>
              <a:tabLst>
                <a:tab pos="216000" algn="l"/>
              </a:tabLst>
              <a:defRPr b="0" i="0">
                <a:latin typeface="Arial"/>
                <a:ea typeface="Arial"/>
                <a:cs typeface="Arial"/>
              </a:defRPr>
            </a:lvl1pPr>
            <a:lvl2pPr>
              <a:defRPr>
                <a:latin typeface="Arial"/>
                <a:ea typeface="Arial"/>
                <a:cs typeface="Arial"/>
              </a:defRPr>
            </a:lvl2pPr>
            <a:lvl3pPr>
              <a:defRPr>
                <a:latin typeface="Arial"/>
                <a:ea typeface="Arial"/>
                <a:cs typeface="Arial"/>
              </a:defRPr>
            </a:lvl3pPr>
            <a:lvl4pPr>
              <a:defRPr>
                <a:latin typeface="Arial"/>
                <a:ea typeface="Arial"/>
                <a:cs typeface="Arial"/>
              </a:defRPr>
            </a:lvl4pPr>
            <a:lvl5pPr>
              <a:defRPr>
                <a:latin typeface="Arial"/>
                <a:ea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3D20D99-630D-490E-9CAB-0D5D687607C5}" type="datetime1">
              <a:rPr lang="fr-FR"/>
              <a:t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523164" y="902900"/>
            <a:ext cx="953205" cy="0"/>
          </a:xfrm>
          <a:prstGeom prst="line">
            <a:avLst/>
          </a:prstGeom>
          <a:ln w="38100">
            <a:solidFill>
              <a:srgbClr val="009D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cxnSpLocks/>
          </p:cNvCxnSpPr>
          <p:nvPr userDrawn="1"/>
        </p:nvCxnSpPr>
        <p:spPr bwMode="auto">
          <a:xfrm>
            <a:off x="1444042" y="902900"/>
            <a:ext cx="953205" cy="0"/>
          </a:xfrm>
          <a:prstGeom prst="line">
            <a:avLst/>
          </a:prstGeom>
          <a:ln w="38100">
            <a:solidFill>
              <a:srgbClr val="453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1_Disposition personnalisé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arallélogramme 5"/>
          <p:cNvSpPr/>
          <p:nvPr userDrawn="1"/>
        </p:nvSpPr>
        <p:spPr bwMode="auto">
          <a:xfrm rot="10800000" flipH="1">
            <a:off x="296832" y="-318977"/>
            <a:ext cx="3922232" cy="2126511"/>
          </a:xfrm>
          <a:prstGeom prst="parallelogram">
            <a:avLst>
              <a:gd name="adj" fmla="val 25000"/>
            </a:avLst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3232">
              <a:defRPr/>
            </a:pPr>
            <a:endParaRPr lang="fr-FR" sz="1400">
              <a:solidFill>
                <a:srgbClr val="FFFFF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1187892" y="255181"/>
            <a:ext cx="2611475" cy="155235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9E00B7B-0339-427C-A12D-F9259BD59839}" type="datetime1">
              <a:rPr lang="fr-FR"/>
              <a:t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358928" y="2875630"/>
            <a:ext cx="10994872" cy="2963919"/>
          </a:xfrm>
        </p:spPr>
        <p:txBody>
          <a:bodyPr/>
          <a:lstStyle>
            <a:lvl1pPr indent="-372600">
              <a:spcBef>
                <a:spcPts val="2800"/>
              </a:spcBef>
              <a:tabLst>
                <a:tab pos="216000" algn="l"/>
              </a:tabLst>
              <a:defRPr b="0" i="0">
                <a:latin typeface="Arial"/>
                <a:ea typeface="Arial"/>
                <a:cs typeface="Arial"/>
              </a:defRPr>
            </a:lvl1pPr>
            <a:lvl2pPr>
              <a:defRPr>
                <a:latin typeface="Arial"/>
                <a:ea typeface="Arial"/>
                <a:cs typeface="Arial"/>
              </a:defRPr>
            </a:lvl2pPr>
            <a:lvl3pPr>
              <a:defRPr>
                <a:latin typeface="Arial"/>
                <a:ea typeface="Arial"/>
                <a:cs typeface="Arial"/>
              </a:defRPr>
            </a:lvl3pPr>
            <a:lvl4pPr>
              <a:defRPr>
                <a:latin typeface="Arial"/>
                <a:ea typeface="Arial"/>
                <a:cs typeface="Arial"/>
              </a:defRPr>
            </a:lvl4pPr>
            <a:lvl5pPr>
              <a:defRPr>
                <a:latin typeface="Arial"/>
                <a:ea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En-têt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0"/>
            <a:ext cx="12192000" cy="4533254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3232">
              <a:defRPr/>
            </a:pPr>
            <a:endParaRPr lang="fr-FR" sz="12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84967" y="1571004"/>
            <a:ext cx="10515600" cy="2613025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auto">
          <a:xfrm>
            <a:off x="484967" y="4767492"/>
            <a:ext cx="10515600" cy="142740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90766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0F3F76-1A26-4026-AB5D-F7EAE8745B67}" type="datetime1">
              <a:rPr lang="fr-FR"/>
              <a:t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413191" y="591414"/>
            <a:ext cx="4367445" cy="13141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12946" y="302121"/>
            <a:ext cx="10916569" cy="102218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37231" y="2295459"/>
            <a:ext cx="5181600" cy="3698624"/>
          </a:xfrm>
        </p:spPr>
        <p:txBody>
          <a:bodyPr/>
          <a:lstStyle>
            <a:lvl1pPr>
              <a:defRPr sz="2000"/>
            </a:lvl1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771231" y="2295459"/>
            <a:ext cx="5181600" cy="3698624"/>
          </a:xfrm>
        </p:spPr>
        <p:txBody>
          <a:bodyPr/>
          <a:lstStyle>
            <a:lvl1pPr>
              <a:defRPr sz="2000"/>
            </a:lvl1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2F57EB-E0CF-4DF1-8D15-7109912F3578}" type="datetime1">
              <a:rPr lang="fr-FR"/>
              <a:t/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cxnSp>
        <p:nvCxnSpPr>
          <p:cNvPr id="10" name="Connecteur droit 9"/>
          <p:cNvCxnSpPr>
            <a:cxnSpLocks/>
          </p:cNvCxnSpPr>
          <p:nvPr userDrawn="1"/>
        </p:nvCxnSpPr>
        <p:spPr bwMode="auto">
          <a:xfrm>
            <a:off x="523164" y="1324303"/>
            <a:ext cx="953205" cy="0"/>
          </a:xfrm>
          <a:prstGeom prst="line">
            <a:avLst/>
          </a:prstGeom>
          <a:ln w="38100">
            <a:solidFill>
              <a:srgbClr val="009D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cxnSpLocks/>
          </p:cNvCxnSpPr>
          <p:nvPr userDrawn="1"/>
        </p:nvCxnSpPr>
        <p:spPr bwMode="auto">
          <a:xfrm>
            <a:off x="1444042" y="1324303"/>
            <a:ext cx="953205" cy="0"/>
          </a:xfrm>
          <a:prstGeom prst="line">
            <a:avLst/>
          </a:prstGeom>
          <a:ln w="38100">
            <a:solidFill>
              <a:srgbClr val="453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96832" y="272257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auto">
          <a:xfrm>
            <a:off x="297359" y="237635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90766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296832" y="3373258"/>
            <a:ext cx="5157787" cy="234287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 bwMode="auto">
          <a:xfrm>
            <a:off x="5997577" y="237635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90766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997577" y="3373257"/>
            <a:ext cx="5183188" cy="234287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26C28C2-1877-4C9F-81BF-1B36A6F0EFCF}" type="datetime1">
              <a:rPr lang="fr-FR"/>
              <a:t/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cxnSp>
        <p:nvCxnSpPr>
          <p:cNvPr id="13" name="Connecteur droit 12"/>
          <p:cNvCxnSpPr>
            <a:cxnSpLocks/>
          </p:cNvCxnSpPr>
          <p:nvPr userDrawn="1"/>
        </p:nvCxnSpPr>
        <p:spPr bwMode="auto">
          <a:xfrm>
            <a:off x="523164" y="1324303"/>
            <a:ext cx="953205" cy="0"/>
          </a:xfrm>
          <a:prstGeom prst="line">
            <a:avLst/>
          </a:prstGeom>
          <a:ln w="38100">
            <a:solidFill>
              <a:srgbClr val="009D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cxnSpLocks/>
          </p:cNvCxnSpPr>
          <p:nvPr userDrawn="1"/>
        </p:nvCxnSpPr>
        <p:spPr bwMode="auto">
          <a:xfrm>
            <a:off x="1444042" y="1324303"/>
            <a:ext cx="953205" cy="0"/>
          </a:xfrm>
          <a:prstGeom prst="line">
            <a:avLst/>
          </a:prstGeom>
          <a:ln w="38100">
            <a:solidFill>
              <a:srgbClr val="453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75744" y="365127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A121D2-5D36-4A6B-8E66-73B501D08E92}" type="datetime1">
              <a:rPr lang="fr-FR"/>
              <a:t/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cxnSp>
        <p:nvCxnSpPr>
          <p:cNvPr id="6" name="Connecteur droit 5"/>
          <p:cNvCxnSpPr>
            <a:cxnSpLocks/>
          </p:cNvCxnSpPr>
          <p:nvPr userDrawn="1"/>
        </p:nvCxnSpPr>
        <p:spPr bwMode="auto">
          <a:xfrm>
            <a:off x="573614" y="1469346"/>
            <a:ext cx="953205" cy="0"/>
          </a:xfrm>
          <a:prstGeom prst="line">
            <a:avLst/>
          </a:prstGeom>
          <a:ln w="38100">
            <a:solidFill>
              <a:srgbClr val="009D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1494491" y="1469346"/>
            <a:ext cx="953205" cy="0"/>
          </a:xfrm>
          <a:prstGeom prst="line">
            <a:avLst/>
          </a:prstGeom>
          <a:ln w="38100">
            <a:solidFill>
              <a:srgbClr val="453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A37CEB0-F365-4871-A82D-C6BBC62A8C35}" type="datetime1">
              <a:rPr lang="fr-FR"/>
              <a:t/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2" y="0"/>
            <a:ext cx="5314029" cy="685800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3232">
              <a:defRPr/>
            </a:pPr>
            <a:endParaRPr lang="fr-FR" sz="12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25848" y="1491418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077997" y="2131499"/>
            <a:ext cx="5277391" cy="37295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30622" y="3708050"/>
            <a:ext cx="3396942" cy="216093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FC94E62-2DDA-461C-BE53-12A4566939BF}" type="datetime1">
              <a:rPr lang="fr-FR">
                <a:solidFill>
                  <a:srgbClr val="FFFFFF"/>
                </a:solidFill>
              </a:rPr>
              <a:t/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1627967" y="6356352"/>
            <a:ext cx="354312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grpSp>
        <p:nvGrpSpPr>
          <p:cNvPr id="12" name="Grouper 11"/>
          <p:cNvGrpSpPr/>
          <p:nvPr userDrawn="1"/>
        </p:nvGrpSpPr>
        <p:grpSpPr bwMode="auto">
          <a:xfrm>
            <a:off x="763967" y="3429000"/>
            <a:ext cx="1728000" cy="0"/>
            <a:chOff x="6736893" y="6218695"/>
            <a:chExt cx="1405562" cy="0"/>
          </a:xfrm>
        </p:grpSpPr>
        <p:cxnSp>
          <p:nvCxnSpPr>
            <p:cNvPr id="13" name="Connecteur droit 12"/>
            <p:cNvCxnSpPr>
              <a:cxnSpLocks/>
            </p:cNvCxnSpPr>
            <p:nvPr userDrawn="1"/>
          </p:nvCxnSpPr>
          <p:spPr bwMode="auto">
            <a:xfrm>
              <a:off x="6736893" y="6218695"/>
              <a:ext cx="714904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cxnSpLocks/>
            </p:cNvCxnSpPr>
            <p:nvPr userDrawn="1"/>
          </p:nvCxnSpPr>
          <p:spPr bwMode="auto">
            <a:xfrm>
              <a:off x="7427551" y="6218695"/>
              <a:ext cx="714904" cy="0"/>
            </a:xfrm>
            <a:prstGeom prst="line">
              <a:avLst/>
            </a:prstGeom>
            <a:ln w="38100">
              <a:solidFill>
                <a:srgbClr val="453A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g"/><Relationship Id="rId16" Type="http://schemas.openxmlformats.org/officeDocument/2006/relationships/image" Target="../media/image2.png"/><Relationship Id="rId17" Type="http://schemas.openxmlformats.org/officeDocument/2006/relationships/image" Target="../media/image3.png"/><Relationship Id="rId18" Type="http://schemas.openxmlformats.org/officeDocument/2006/relationships/image" Target="../media/image4.png"/><Relationship Id="rId19" Type="http://schemas.openxmlformats.org/officeDocument/2006/relationships/image" Target="../media/image5.png"/><Relationship Id="rId20" Type="http://schemas.openxmlformats.org/officeDocument/2006/relationships/image" Target="../media/image6.png"/><Relationship Id="rId21" Type="http://schemas.openxmlformats.org/officeDocument/2006/relationships/image" Target="../media/image7.png"/><Relationship Id="rId22" Type="http://schemas.openxmlformats.org/officeDocument/2006/relationships/image" Target="../media/image8.png"/><Relationship Id="rId23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296833" y="6356352"/>
            <a:ext cx="13311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907662"/>
                </a:solidFill>
                <a:latin typeface="Arial"/>
                <a:ea typeface="Arial"/>
                <a:cs typeface="Arial"/>
              </a:defRPr>
            </a:lvl1pPr>
          </a:lstStyle>
          <a:p>
            <a:pPr defTabSz="713232">
              <a:defRPr/>
            </a:pPr>
            <a:fld id="{2ECE6C47-3D7B-489C-923D-88DE2D6E088A}" type="datetime1">
              <a:rPr lang="fr-FR"/>
              <a:t/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627967" y="6356352"/>
            <a:ext cx="3565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907662"/>
                </a:solidFill>
                <a:latin typeface="Arial"/>
                <a:ea typeface="Arial"/>
                <a:cs typeface="Arial"/>
              </a:defRPr>
            </a:lvl1pPr>
          </a:lstStyle>
          <a:p>
            <a:pPr defTabSz="713232"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5193602" y="6353340"/>
            <a:ext cx="5491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009DE0"/>
                </a:solidFill>
                <a:latin typeface="Arial"/>
                <a:ea typeface="Arial"/>
                <a:cs typeface="Arial"/>
              </a:defRPr>
            </a:lvl1pPr>
          </a:lstStyle>
          <a:p>
            <a:pPr defTabSz="713232">
              <a:defRPr/>
            </a:pPr>
            <a:fld id="{9596D999-915E-874D-A699-EF4E1FC67FF0}" type="slidenum">
              <a:rPr lang="fr-FR"/>
              <a:t/>
            </a:fld>
            <a:endParaRPr lang="fr-FR"/>
          </a:p>
        </p:txBody>
      </p:sp>
      <p:grpSp>
        <p:nvGrpSpPr>
          <p:cNvPr id="8" name="Groupe 7"/>
          <p:cNvGrpSpPr/>
          <p:nvPr userDrawn="1"/>
        </p:nvGrpSpPr>
        <p:grpSpPr bwMode="auto">
          <a:xfrm>
            <a:off x="6429557" y="6341238"/>
            <a:ext cx="5592959" cy="360000"/>
            <a:chOff x="6429557" y="6312663"/>
            <a:chExt cx="5592959" cy="360000"/>
          </a:xfrm>
        </p:grpSpPr>
        <p:pic>
          <p:nvPicPr>
            <p:cNvPr id="14" name="Image 13"/>
            <p:cNvPicPr>
              <a:picLocks noChangeAspect="1"/>
            </p:cNvPicPr>
            <p:nvPr userDrawn="1"/>
          </p:nvPicPr>
          <p:blipFill>
            <a:blip r:embed="rId15"/>
            <a:stretch/>
          </p:blipFill>
          <p:spPr bwMode="auto">
            <a:xfrm>
              <a:off x="6429557" y="6366663"/>
              <a:ext cx="424015" cy="252000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16"/>
            <a:stretch/>
          </p:blipFill>
          <p:spPr bwMode="auto">
            <a:xfrm>
              <a:off x="7884597" y="6367479"/>
              <a:ext cx="1244341" cy="250369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 userDrawn="1"/>
          </p:nvPicPr>
          <p:blipFill>
            <a:blip r:embed="rId17"/>
            <a:stretch/>
          </p:blipFill>
          <p:spPr bwMode="auto">
            <a:xfrm>
              <a:off x="9247498" y="6324565"/>
              <a:ext cx="1250120" cy="33619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 userDrawn="1"/>
          </p:nvPicPr>
          <p:blipFill>
            <a:blip r:embed="rId18"/>
            <a:stretch/>
          </p:blipFill>
          <p:spPr bwMode="auto">
            <a:xfrm>
              <a:off x="10616179" y="6325230"/>
              <a:ext cx="1406337" cy="33486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 userDrawn="1"/>
          </p:nvPicPr>
          <p:blipFill>
            <a:blip r:embed="rId19"/>
            <a:srcRect l="0" t="27328" r="0" b="27327"/>
            <a:stretch/>
          </p:blipFill>
          <p:spPr bwMode="auto">
            <a:xfrm>
              <a:off x="6972132" y="6312663"/>
              <a:ext cx="793905" cy="360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1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3200" b="0" i="0" spc="0">
          <a:solidFill>
            <a:srgbClr val="009DE0"/>
          </a:solidFill>
          <a:latin typeface="Arial"/>
          <a:ea typeface="Arial"/>
          <a:cs typeface="Arial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Tx/>
        <a:buBlip>
          <a:blip r:embed="rId20"/>
        </a:buBlip>
        <a:defRPr sz="2400" b="0" i="0" spc="0">
          <a:solidFill>
            <a:schemeClr val="tx1"/>
          </a:solidFill>
          <a:latin typeface="Arial"/>
          <a:ea typeface="Arial"/>
          <a:cs typeface="Arial"/>
        </a:defRPr>
      </a:lvl1pPr>
      <a:lvl2pPr marL="685800" indent="-228600" algn="l" defTabSz="914400">
        <a:lnSpc>
          <a:spcPct val="90000"/>
        </a:lnSpc>
        <a:spcBef>
          <a:spcPts val="500"/>
        </a:spcBef>
        <a:buFontTx/>
        <a:buBlip>
          <a:blip r:embed="rId21"/>
        </a:buBlip>
        <a:defRPr sz="2000" b="0" i="0" spc="0">
          <a:solidFill>
            <a:srgbClr val="009DE0"/>
          </a:solidFill>
          <a:latin typeface="Arial"/>
          <a:ea typeface="Arial"/>
          <a:cs typeface="Arial"/>
        </a:defRPr>
      </a:lvl2pPr>
      <a:lvl3pPr marL="1143000" indent="-228600" algn="l" defTabSz="914400">
        <a:lnSpc>
          <a:spcPct val="90000"/>
        </a:lnSpc>
        <a:spcBef>
          <a:spcPts val="500"/>
        </a:spcBef>
        <a:buFontTx/>
        <a:buBlip>
          <a:blip r:embed="rId22"/>
        </a:buBlip>
        <a:defRPr sz="1800" b="0" i="0" spc="0">
          <a:solidFill>
            <a:schemeClr val="tx1"/>
          </a:solidFill>
          <a:latin typeface="Arial"/>
          <a:ea typeface="Arial"/>
          <a:cs typeface="Arial"/>
        </a:defRPr>
      </a:lvl3pPr>
      <a:lvl4pPr marL="1600200" indent="-228600" algn="l" defTabSz="914400">
        <a:lnSpc>
          <a:spcPct val="90000"/>
        </a:lnSpc>
        <a:spcBef>
          <a:spcPts val="500"/>
        </a:spcBef>
        <a:buFontTx/>
        <a:buBlip>
          <a:blip r:embed="rId23"/>
        </a:buBlip>
        <a:defRPr sz="1600" b="0" i="0" spc="0">
          <a:solidFill>
            <a:schemeClr val="tx2"/>
          </a:solidFill>
          <a:latin typeface="Arial"/>
          <a:ea typeface="Arial"/>
          <a:cs typeface="Arial"/>
        </a:defRPr>
      </a:lvl4pPr>
      <a:lvl5pPr marL="2057400" indent="-228600" algn="l" defTabSz="914400">
        <a:lnSpc>
          <a:spcPct val="90000"/>
        </a:lnSpc>
        <a:spcBef>
          <a:spcPts val="500"/>
        </a:spcBef>
        <a:buClr>
          <a:srgbClr val="907662"/>
        </a:buClr>
        <a:buFont typeface="LucidaGrande"/>
        <a:buChar char="◆"/>
        <a:defRPr sz="1600" b="0" i="0" spc="0">
          <a:solidFill>
            <a:srgbClr val="907662"/>
          </a:solidFill>
          <a:latin typeface="Arial"/>
          <a:ea typeface="Arial"/>
          <a:cs typeface="Arial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 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6079672" y="853621"/>
            <a:ext cx="5729151" cy="24175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FR"/>
              <a:t>GT Métadonnées et Signalement : Lancement des corrections des anomalies suite au différentiel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15/05/2024</a:t>
            </a:r>
            <a:endParaRPr/>
          </a:p>
          <a:p>
            <a:pPr algn="ctr">
              <a:defRPr/>
            </a:pPr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669193" y="4199138"/>
            <a:ext cx="2550108" cy="17000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Calendrier :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Date de fin hypothétique des corrections ? </a:t>
            </a:r>
            <a:endParaRPr/>
          </a:p>
          <a:p>
            <a:pPr>
              <a:defRPr/>
            </a:pPr>
            <a:r>
              <a:rPr lang="fr-FR"/>
              <a:t>Un ou plusieurs points d’étapes consacrés ou un point régulier pendant les GT Métadonnées et Signalement ? </a:t>
            </a:r>
            <a:endParaRPr/>
          </a:p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3D20D99-630D-490E-9CAB-0D5D687607C5}" type="datetime1">
              <a:rPr lang="fr-FR"/>
              <a:t>06/17/2024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10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Les outils : </a:t>
            </a:r>
            <a:endParaRPr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Sous-Titre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11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EFB5A3E-0A2E-477D-90F6-42333495125A}" type="datetime1">
              <a:rPr lang="fr-FR"/>
              <a:t>06/17/2024</a:t>
            </a:fld>
            <a:endParaRPr lang="fr-FR"/>
          </a:p>
        </p:txBody>
      </p:sp>
      <p:sp>
        <p:nvSpPr>
          <p:cNvPr id="7" name="Espace réservé de la date 1"/>
          <p:cNvSpPr txBox="1"/>
          <p:nvPr/>
        </p:nvSpPr>
        <p:spPr bwMode="auto">
          <a:xfrm>
            <a:off x="296833" y="6356352"/>
            <a:ext cx="408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>
              <a:defRPr sz="1200" b="1" i="0">
                <a:solidFill>
                  <a:srgbClr val="907662"/>
                </a:solidFill>
                <a:latin typeface="Arial"/>
                <a:ea typeface="Arial"/>
                <a:cs typeface="Arial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02E4C1-FFAF-42B2-AAED-594ED03FBA06}" type="datetime1">
              <a:rPr lang="fr-FR"/>
              <a:t>06/17/2024</a:t>
            </a:fld>
            <a:r>
              <a:rPr lang="fr-FR"/>
              <a:t> –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À votre disposition :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r>
              <a:rPr lang="fr-FR"/>
              <a:t>Des procédures qui seront déposées sur l’espace Cube.</a:t>
            </a:r>
            <a:endParaRPr/>
          </a:p>
          <a:p>
            <a:pPr>
              <a:defRPr/>
            </a:pPr>
            <a:r>
              <a:rPr lang="fr-FR"/>
              <a:t>Par le Scoop : Des possibilités de traitement de masse dans le Sudoc (créations et modifications d’exemplaires (via ITEM), suppressions d’exemplaires (via un ticket ABES à partir d’une centaine de notices)).</a:t>
            </a:r>
            <a:endParaRPr/>
          </a:p>
          <a:p>
            <a:pPr>
              <a:defRPr/>
            </a:pPr>
            <a:r>
              <a:rPr lang="fr-FR"/>
              <a:t>Par vous directement : Des possibilités de traitements de masse dans Alma.</a:t>
            </a:r>
            <a:endParaRPr/>
          </a:p>
          <a:p>
            <a:pPr>
              <a:defRPr/>
            </a:pPr>
            <a:r>
              <a:rPr lang="fr-FR"/>
              <a:t>Possibilité de faire des RDV avec le Scoop pour étudier la résolution d’erreurs en grand nombre. </a:t>
            </a:r>
            <a:endParaRPr/>
          </a:p>
          <a:p>
            <a:pPr>
              <a:defRPr/>
            </a:pPr>
            <a:r>
              <a:rPr lang="fr-FR"/>
              <a:t>Si des procédures manquent, possibilité d’en rédiger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3D20D99-630D-490E-9CAB-0D5D687607C5}" type="datetime1">
              <a:rPr lang="fr-FR"/>
              <a:t>06/17/2024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12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À votre disposition :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463637" y="2963977"/>
            <a:ext cx="5734062" cy="5895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/>
              <a:t>Quelques erreurs à découvrir en live !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3D20D99-630D-490E-9CAB-0D5D687607C5}" type="datetime1">
              <a:rPr lang="fr-FR"/>
              <a:t>06/17/2024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13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Ordre du jour :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>
          <a:xfrm>
            <a:off x="296833" y="6356352"/>
            <a:ext cx="4081203" cy="365125"/>
          </a:xfrm>
        </p:spPr>
        <p:txBody>
          <a:bodyPr/>
          <a:lstStyle/>
          <a:p>
            <a:pPr>
              <a:defRPr/>
            </a:pPr>
            <a:fld id="{7A02E4C1-FFAF-42B2-AAED-594ED03FBA06}" type="datetime1">
              <a:rPr lang="fr-FR"/>
              <a:t>06/17/2024</a:t>
            </a:fld>
            <a:r>
              <a:rPr lang="fr-FR"/>
              <a:t> – </a:t>
            </a:r>
            <a:endParaRPr/>
          </a:p>
        </p:txBody>
      </p:sp>
      <p:sp>
        <p:nvSpPr>
          <p:cNvPr id="3" name="ZoneTexte 2"/>
          <p:cNvSpPr txBox="1"/>
          <p:nvPr/>
        </p:nvSpPr>
        <p:spPr bwMode="auto">
          <a:xfrm>
            <a:off x="1109708" y="1860606"/>
            <a:ext cx="108751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fr-FR" sz="2400"/>
              <a:t>Un point sur la liste des destinataires pour les listes des notices sans inventaire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lang="fr-FR" sz="2400"/>
          </a:p>
          <a:p>
            <a:pPr marL="285750" indent="-285750">
              <a:buFont typeface="Arial"/>
              <a:buChar char="•"/>
              <a:defRPr/>
            </a:pPr>
            <a:r>
              <a:rPr lang="fr-FR" sz="2400"/>
              <a:t>Déroulé du différentiel et présentation des anomalies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r-FR" sz="2400"/>
              <a:t>Résultats et volumétrie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r-FR" sz="2400"/>
              <a:t>Calendrier du chantier : proposition des grandes étapes à débattre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r-FR" sz="2400"/>
              <a:t>Outils à disposition : procédures, traitement en masse, autres besoins à définir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Déroulé du différentiel et présentation des anomalies</a:t>
            </a:r>
            <a:endParaRPr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Sous-Titre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EFB5A3E-0A2E-477D-90F6-42333495125A}" type="datetime1">
              <a:rPr lang="fr-FR"/>
              <a:t>06/17/2024</a:t>
            </a:fld>
            <a:endParaRPr lang="fr-FR"/>
          </a:p>
        </p:txBody>
      </p:sp>
      <p:sp>
        <p:nvSpPr>
          <p:cNvPr id="7" name="Espace réservé de la date 1"/>
          <p:cNvSpPr txBox="1"/>
          <p:nvPr/>
        </p:nvSpPr>
        <p:spPr bwMode="auto">
          <a:xfrm>
            <a:off x="296833" y="6356352"/>
            <a:ext cx="408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>
              <a:defRPr sz="1200" b="1" i="0">
                <a:solidFill>
                  <a:srgbClr val="907662"/>
                </a:solidFill>
                <a:latin typeface="Arial"/>
                <a:ea typeface="Arial"/>
                <a:cs typeface="Arial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02E4C1-FFAF-42B2-AAED-594ED03FBA06}" type="datetime1">
              <a:rPr lang="fr-FR"/>
              <a:t>06/17/2024</a:t>
            </a:fld>
            <a:r>
              <a:rPr lang="fr-FR"/>
              <a:t> –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4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A6554A-5411-40D5-A3FC-9460AE73D0E8}" type="datetime1">
              <a:rPr lang="fr-FR"/>
              <a:t>06/17/2024</a:t>
            </a:fld>
            <a:endParaRPr lang="fr-FR"/>
          </a:p>
        </p:txBody>
      </p:sp>
      <p:sp>
        <p:nvSpPr>
          <p:cNvPr id="14" name="Espace réservé de la date 1"/>
          <p:cNvSpPr txBox="1"/>
          <p:nvPr/>
        </p:nvSpPr>
        <p:spPr bwMode="auto">
          <a:xfrm>
            <a:off x="296833" y="6356352"/>
            <a:ext cx="408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>
              <a:defRPr sz="1200" b="1" i="0">
                <a:solidFill>
                  <a:srgbClr val="907662"/>
                </a:solidFill>
                <a:latin typeface="Arial"/>
                <a:ea typeface="Arial"/>
                <a:cs typeface="Arial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02E4C1-FFAF-42B2-AAED-594ED03FBA06}" type="datetime1">
              <a:rPr lang="fr-FR"/>
              <a:t>06/17/2024</a:t>
            </a:fld>
            <a:r>
              <a:rPr lang="fr-FR"/>
              <a:t> – </a:t>
            </a:r>
            <a:endParaRPr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296833" y="656948"/>
            <a:ext cx="3797415" cy="2538733"/>
          </a:xfrm>
        </p:spPr>
        <p:txBody>
          <a:bodyPr/>
          <a:lstStyle/>
          <a:p>
            <a:pPr>
              <a:defRPr/>
            </a:pPr>
            <a:r>
              <a:rPr lang="fr-FR"/>
              <a:t>Comparer deux catalogues…</a:t>
            </a:r>
            <a:endParaRPr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180793" y="266330"/>
            <a:ext cx="8573241" cy="57154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Déroulé du chantier différentiel, anomalies attendues, traitements à envisager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Anomalies attendues :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1 marqueur de dysfonctionnement de l’analyse</a:t>
            </a:r>
            <a:endParaRPr/>
          </a:p>
          <a:p>
            <a:pPr>
              <a:defRPr/>
            </a:pPr>
            <a:r>
              <a:rPr lang="fr-FR"/>
              <a:t>6 erreurs pointées : 4 dans Alma, 2 dans Sudoc</a:t>
            </a:r>
            <a:endParaRPr/>
          </a:p>
          <a:p>
            <a:pPr>
              <a:defRPr/>
            </a:pPr>
            <a:r>
              <a:rPr lang="fr-FR"/>
              <a:t>1 erreur défectueuse :  les doublons dans Alma seront repérés d’une autre façon</a:t>
            </a:r>
            <a:endParaRPr/>
          </a:p>
          <a:p>
            <a:pPr marL="0" indent="0">
              <a:buNone/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3D20D99-630D-490E-9CAB-0D5D687607C5}" type="datetime1">
              <a:rPr lang="fr-FR"/>
              <a:t>06/17/2024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5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45289" y="2584531"/>
            <a:ext cx="11498055" cy="9150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Résultats et volumétrie</a:t>
            </a:r>
            <a:endParaRPr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Sous-Titre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6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EFB5A3E-0A2E-477D-90F6-42333495125A}" type="datetime1">
              <a:rPr lang="fr-FR"/>
              <a:t>06/17/2024</a:t>
            </a:fld>
            <a:endParaRPr lang="fr-FR"/>
          </a:p>
        </p:txBody>
      </p:sp>
      <p:sp>
        <p:nvSpPr>
          <p:cNvPr id="7" name="Espace réservé de la date 1"/>
          <p:cNvSpPr txBox="1"/>
          <p:nvPr/>
        </p:nvSpPr>
        <p:spPr bwMode="auto">
          <a:xfrm>
            <a:off x="296833" y="6356352"/>
            <a:ext cx="408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>
              <a:defRPr sz="1200" b="1" i="0">
                <a:solidFill>
                  <a:srgbClr val="907662"/>
                </a:solidFill>
                <a:latin typeface="Arial"/>
                <a:ea typeface="Arial"/>
                <a:cs typeface="Arial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02E4C1-FFAF-42B2-AAED-594ED03FBA06}" type="datetime1">
              <a:rPr lang="fr-FR"/>
              <a:t>06/17/2024</a:t>
            </a:fld>
            <a:r>
              <a:rPr lang="fr-FR"/>
              <a:t> –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Des résultats encourageants !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Environ 1 350 000 notices analysées</a:t>
            </a:r>
            <a:endParaRPr/>
          </a:p>
          <a:p>
            <a:pPr>
              <a:defRPr/>
            </a:pPr>
            <a:r>
              <a:rPr lang="fr-FR"/>
              <a:t>4 institutions = 12 293 notices à vérifier…en tout !!!</a:t>
            </a:r>
            <a:endParaRPr/>
          </a:p>
          <a:p>
            <a:pPr>
              <a:defRPr/>
            </a:pPr>
            <a:r>
              <a:rPr lang="fr-FR"/>
              <a:t>Fichiers déposés sur un espace Cube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3D20D99-630D-490E-9CAB-0D5D687607C5}" type="datetime1">
              <a:rPr lang="fr-FR"/>
              <a:t>06/17/2024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7</a:t>
            </a:fld>
            <a:endParaRPr lang="fr-FR"/>
          </a:p>
        </p:txBody>
      </p:sp>
      <p:graphicFrame>
        <p:nvGraphicFramePr>
          <p:cNvPr id="10" name="Graphique 9"/>
          <p:cNvGraphicFramePr>
            <a:graphicFrameLocks xmlns:a="http://schemas.openxmlformats.org/drawingml/2006/main"/>
          </p:cNvGraphicFramePr>
          <p:nvPr/>
        </p:nvGraphicFramePr>
        <p:xfrm>
          <a:off x="6551721" y="1498739"/>
          <a:ext cx="5788241" cy="4208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>
            <a:alpha val="37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Erreurs par institutions : </a:t>
            </a:r>
            <a:endParaRPr/>
          </a:p>
        </p:txBody>
      </p:sp>
      <p:graphicFrame>
        <p:nvGraphicFramePr>
          <p:cNvPr id="6" name="Espace réservé du contenu 5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358775" y="950041"/>
          <a:ext cx="11498262" cy="267208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916377"/>
                <a:gridCol w="1916377"/>
                <a:gridCol w="1916377"/>
                <a:gridCol w="1916377"/>
                <a:gridCol w="1916377"/>
                <a:gridCol w="1916377"/>
              </a:tblGrid>
              <a:tr h="2151114">
                <a:tc>
                  <a:txBody>
                    <a:bodyPr/>
                    <a:p>
                      <a:pPr>
                        <a:defRPr/>
                      </a:pPr>
                      <a:endParaRPr lang="fr-FR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Nbre de PPN erronés dans Alma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Nbre de PPN inconnus dans Alma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Nbre de localisations inconnues dans Alma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Nbre de PPN inconnus dans le SUDOC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Nbre de localisations inconnues dans le SUDOC</a:t>
                      </a:r>
                      <a:endParaRPr/>
                    </a:p>
                  </a:txBody>
                  <a:tcPr/>
                </a:tc>
              </a:tr>
              <a:tr h="822401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UB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26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1041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2564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3212</a:t>
                      </a:r>
                      <a:endParaRPr/>
                    </a:p>
                  </a:txBody>
                  <a:tcPr/>
                </a:tc>
              </a:tr>
              <a:tr h="709808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UBM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31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656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1994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2057</a:t>
                      </a:r>
                      <a:endParaRPr/>
                    </a:p>
                  </a:txBody>
                  <a:tcPr/>
                </a:tc>
              </a:tr>
              <a:tr h="709808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SC PO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304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213</a:t>
                      </a:r>
                      <a:endParaRPr/>
                    </a:p>
                  </a:txBody>
                  <a:tcPr/>
                </a:tc>
              </a:tr>
              <a:tr h="709808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INP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39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49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/>
                        <a:t>61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3D20D99-630D-490E-9CAB-0D5D687607C5}" type="datetime1">
              <a:rPr lang="fr-FR"/>
              <a:t>06/17/2024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8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Calendrier : </a:t>
            </a:r>
            <a:endParaRPr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Sous-Titre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96D999-915E-874D-A699-EF4E1FC67FF0}" type="slidenum">
              <a:rPr lang="fr-FR"/>
              <a:t>9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EFB5A3E-0A2E-477D-90F6-42333495125A}" type="datetime1">
              <a:rPr lang="fr-FR"/>
              <a:t>06/17/2024</a:t>
            </a:fld>
            <a:endParaRPr lang="fr-FR"/>
          </a:p>
        </p:txBody>
      </p:sp>
      <p:sp>
        <p:nvSpPr>
          <p:cNvPr id="7" name="Espace réservé de la date 1"/>
          <p:cNvSpPr txBox="1"/>
          <p:nvPr/>
        </p:nvSpPr>
        <p:spPr bwMode="auto">
          <a:xfrm>
            <a:off x="296833" y="6356352"/>
            <a:ext cx="408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>
              <a:defRPr sz="1200" b="1" i="0">
                <a:solidFill>
                  <a:srgbClr val="907662"/>
                </a:solidFill>
                <a:latin typeface="Arial"/>
                <a:ea typeface="Arial"/>
                <a:cs typeface="Arial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A02E4C1-FFAF-42B2-AAED-594ED03FBA06}" type="datetime1">
              <a:rPr lang="fr-FR"/>
              <a:t>06/17/2024</a:t>
            </a:fld>
            <a:r>
              <a:rPr lang="fr-FR"/>
              <a:t> –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1_Thème Office">
  <a:themeElements>
    <a:clrScheme name="UB">
      <a:dk1>
        <a:srgbClr val="443A31"/>
      </a:dk1>
      <a:lt1>
        <a:srgbClr val="FFFFFF"/>
      </a:lt1>
      <a:dk2>
        <a:srgbClr val="4C3A2F"/>
      </a:dk2>
      <a:lt2>
        <a:srgbClr val="D0EDFC"/>
      </a:lt2>
      <a:accent1>
        <a:srgbClr val="009DE0"/>
      </a:accent1>
      <a:accent2>
        <a:srgbClr val="EC6C43"/>
      </a:accent2>
      <a:accent3>
        <a:srgbClr val="60B664"/>
      </a:accent3>
      <a:accent4>
        <a:srgbClr val="9F3E91"/>
      </a:accent4>
      <a:accent5>
        <a:srgbClr val="34B1A9"/>
      </a:accent5>
      <a:accent6>
        <a:srgbClr val="E53C43"/>
      </a:accent6>
      <a:hlink>
        <a:srgbClr val="009DE0"/>
      </a:hlink>
      <a:folHlink>
        <a:srgbClr val="443A31"/>
      </a:folHlink>
    </a:clrScheme>
    <a:fontScheme name="Thème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ONLYOFFICE/7.3.2.8</Application>
  <DocSecurity>0</DocSecurity>
  <PresentationFormat>Grand écran</PresentationFormat>
  <Paragraphs>0</Paragraphs>
  <Slides>13</Slides>
  <Notes>13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/>
  <Company>Direction de la Documentation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Julien Kirchner</dc:creator>
  <cp:keywords/>
  <dc:description/>
  <dc:identifier/>
  <dc:language/>
  <cp:lastModifiedBy>Aurelie Baque</cp:lastModifiedBy>
  <cp:revision>120</cp:revision>
  <dcterms:created xsi:type="dcterms:W3CDTF">2023-11-30T15:02:11Z</dcterms:created>
  <dcterms:modified xsi:type="dcterms:W3CDTF">2024-06-17T12:15:55Z</dcterms:modified>
  <cp:category/>
  <cp:contentStatus/>
  <cp:version/>
</cp:coreProperties>
</file>